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ina Radzimska" userId="73bea4ed-864e-4ca1-beef-fb601d8e0faf" providerId="ADAL" clId="{7C5EDEF5-4717-4C28-8FF3-D529133AC37D}"/>
    <pc:docChg chg="custSel modSld">
      <pc:chgData name="Michalina Radzimska" userId="73bea4ed-864e-4ca1-beef-fb601d8e0faf" providerId="ADAL" clId="{7C5EDEF5-4717-4C28-8FF3-D529133AC37D}" dt="2023-05-16T08:57:18.180" v="5" actId="478"/>
      <pc:docMkLst>
        <pc:docMk/>
      </pc:docMkLst>
      <pc:sldChg chg="delSp">
        <pc:chgData name="Michalina Radzimska" userId="73bea4ed-864e-4ca1-beef-fb601d8e0faf" providerId="ADAL" clId="{7C5EDEF5-4717-4C28-8FF3-D529133AC37D}" dt="2023-05-16T08:57:18.180" v="5" actId="478"/>
        <pc:sldMkLst>
          <pc:docMk/>
          <pc:sldMk cId="141207015" sldId="261"/>
        </pc:sldMkLst>
        <pc:spChg chg="del">
          <ac:chgData name="Michalina Radzimska" userId="73bea4ed-864e-4ca1-beef-fb601d8e0faf" providerId="ADAL" clId="{7C5EDEF5-4717-4C28-8FF3-D529133AC37D}" dt="2023-05-16T08:57:18.180" v="5" actId="478"/>
          <ac:spMkLst>
            <pc:docMk/>
            <pc:sldMk cId="141207015" sldId="261"/>
            <ac:spMk id="3" creationId="{6ED9E17D-F4EC-468A-81CF-E9348B45E76D}"/>
          </ac:spMkLst>
        </pc:spChg>
      </pc:sldChg>
      <pc:sldChg chg="modSp">
        <pc:chgData name="Michalina Radzimska" userId="73bea4ed-864e-4ca1-beef-fb601d8e0faf" providerId="ADAL" clId="{7C5EDEF5-4717-4C28-8FF3-D529133AC37D}" dt="2023-05-16T08:06:40.418" v="1" actId="1076"/>
        <pc:sldMkLst>
          <pc:docMk/>
          <pc:sldMk cId="2801468305" sldId="263"/>
        </pc:sldMkLst>
        <pc:spChg chg="mod">
          <ac:chgData name="Michalina Radzimska" userId="73bea4ed-864e-4ca1-beef-fb601d8e0faf" providerId="ADAL" clId="{7C5EDEF5-4717-4C28-8FF3-D529133AC37D}" dt="2023-05-16T08:06:40.418" v="1" actId="1076"/>
          <ac:spMkLst>
            <pc:docMk/>
            <pc:sldMk cId="2801468305" sldId="263"/>
            <ac:spMk id="2" creationId="{93B50184-E132-4CBF-AD5D-AFAB4BF7A185}"/>
          </ac:spMkLst>
        </pc:spChg>
      </pc:sldChg>
      <pc:sldChg chg="delSp modSp">
        <pc:chgData name="Michalina Radzimska" userId="73bea4ed-864e-4ca1-beef-fb601d8e0faf" providerId="ADAL" clId="{7C5EDEF5-4717-4C28-8FF3-D529133AC37D}" dt="2023-05-16T08:06:52.364" v="4"/>
        <pc:sldMkLst>
          <pc:docMk/>
          <pc:sldMk cId="856984516" sldId="264"/>
        </pc:sldMkLst>
        <pc:spChg chg="del">
          <ac:chgData name="Michalina Radzimska" userId="73bea4ed-864e-4ca1-beef-fb601d8e0faf" providerId="ADAL" clId="{7C5EDEF5-4717-4C28-8FF3-D529133AC37D}" dt="2023-05-16T08:06:48.444" v="3" actId="478"/>
          <ac:spMkLst>
            <pc:docMk/>
            <pc:sldMk cId="856984516" sldId="264"/>
            <ac:spMk id="2" creationId="{024F7D7D-027E-452E-8E30-4C8E84359662}"/>
          </ac:spMkLst>
        </pc:spChg>
        <pc:spChg chg="mod">
          <ac:chgData name="Michalina Radzimska" userId="73bea4ed-864e-4ca1-beef-fb601d8e0faf" providerId="ADAL" clId="{7C5EDEF5-4717-4C28-8FF3-D529133AC37D}" dt="2023-05-16T08:06:52.364" v="4"/>
          <ac:spMkLst>
            <pc:docMk/>
            <pc:sldMk cId="856984516" sldId="264"/>
            <ac:spMk id="3" creationId="{2403AFDD-A1D0-4518-A9DC-8006FC1A8D0A}"/>
          </ac:spMkLst>
        </pc:spChg>
      </pc:sldChg>
    </pc:docChg>
  </pc:docChgLst>
  <pc:docChgLst>
    <pc:chgData name="Michalina Radzimska" userId="73bea4ed-864e-4ca1-beef-fb601d8e0faf" providerId="ADAL" clId="{120BB7FF-62A3-4ED4-82BA-9B4803DC46E7}"/>
    <pc:docChg chg="modSld">
      <pc:chgData name="Michalina Radzimska" userId="73bea4ed-864e-4ca1-beef-fb601d8e0faf" providerId="ADAL" clId="{120BB7FF-62A3-4ED4-82BA-9B4803DC46E7}" dt="2023-06-01T13:28:02.365" v="106" actId="20577"/>
      <pc:docMkLst>
        <pc:docMk/>
      </pc:docMkLst>
      <pc:sldChg chg="modSp">
        <pc:chgData name="Michalina Radzimska" userId="73bea4ed-864e-4ca1-beef-fb601d8e0faf" providerId="ADAL" clId="{120BB7FF-62A3-4ED4-82BA-9B4803DC46E7}" dt="2023-06-01T13:13:24.439" v="104" actId="120"/>
        <pc:sldMkLst>
          <pc:docMk/>
          <pc:sldMk cId="4195377450" sldId="256"/>
        </pc:sldMkLst>
        <pc:spChg chg="mod">
          <ac:chgData name="Michalina Radzimska" userId="73bea4ed-864e-4ca1-beef-fb601d8e0faf" providerId="ADAL" clId="{120BB7FF-62A3-4ED4-82BA-9B4803DC46E7}" dt="2023-06-01T13:13:24.439" v="104" actId="120"/>
          <ac:spMkLst>
            <pc:docMk/>
            <pc:sldMk cId="4195377450" sldId="256"/>
            <ac:spMk id="2" creationId="{4E086941-7700-4361-BC57-F032F9F543BD}"/>
          </ac:spMkLst>
        </pc:spChg>
      </pc:sldChg>
      <pc:sldChg chg="modSp">
        <pc:chgData name="Michalina Radzimska" userId="73bea4ed-864e-4ca1-beef-fb601d8e0faf" providerId="ADAL" clId="{120BB7FF-62A3-4ED4-82BA-9B4803DC46E7}" dt="2023-06-01T13:28:02.365" v="106" actId="20577"/>
        <pc:sldMkLst>
          <pc:docMk/>
          <pc:sldMk cId="1555180197" sldId="257"/>
        </pc:sldMkLst>
        <pc:spChg chg="mod">
          <ac:chgData name="Michalina Radzimska" userId="73bea4ed-864e-4ca1-beef-fb601d8e0faf" providerId="ADAL" clId="{120BB7FF-62A3-4ED4-82BA-9B4803DC46E7}" dt="2023-06-01T13:28:02.365" v="106" actId="20577"/>
          <ac:spMkLst>
            <pc:docMk/>
            <pc:sldMk cId="1555180197" sldId="257"/>
            <ac:spMk id="2" creationId="{B01753F6-4FD7-449C-A827-256E97AEC3C3}"/>
          </ac:spMkLst>
        </pc:spChg>
      </pc:sldChg>
      <pc:sldChg chg="modSp">
        <pc:chgData name="Michalina Radzimska" userId="73bea4ed-864e-4ca1-beef-fb601d8e0faf" providerId="ADAL" clId="{120BB7FF-62A3-4ED4-82BA-9B4803DC46E7}" dt="2023-06-01T09:38:56.350" v="67" actId="20577"/>
        <pc:sldMkLst>
          <pc:docMk/>
          <pc:sldMk cId="730352619" sldId="258"/>
        </pc:sldMkLst>
        <pc:spChg chg="mod">
          <ac:chgData name="Michalina Radzimska" userId="73bea4ed-864e-4ca1-beef-fb601d8e0faf" providerId="ADAL" clId="{120BB7FF-62A3-4ED4-82BA-9B4803DC46E7}" dt="2023-06-01T09:38:56.350" v="67" actId="20577"/>
          <ac:spMkLst>
            <pc:docMk/>
            <pc:sldMk cId="730352619" sldId="258"/>
            <ac:spMk id="2" creationId="{F33AD869-DC30-4302-B283-A8146F779E0D}"/>
          </ac:spMkLst>
        </pc:spChg>
      </pc:sldChg>
      <pc:sldChg chg="modSp">
        <pc:chgData name="Michalina Radzimska" userId="73bea4ed-864e-4ca1-beef-fb601d8e0faf" providerId="ADAL" clId="{120BB7FF-62A3-4ED4-82BA-9B4803DC46E7}" dt="2023-06-01T09:39:32.054" v="75" actId="120"/>
        <pc:sldMkLst>
          <pc:docMk/>
          <pc:sldMk cId="1166772342" sldId="259"/>
        </pc:sldMkLst>
        <pc:spChg chg="mod">
          <ac:chgData name="Michalina Radzimska" userId="73bea4ed-864e-4ca1-beef-fb601d8e0faf" providerId="ADAL" clId="{120BB7FF-62A3-4ED4-82BA-9B4803DC46E7}" dt="2023-06-01T09:39:32.054" v="75" actId="120"/>
          <ac:spMkLst>
            <pc:docMk/>
            <pc:sldMk cId="1166772342" sldId="259"/>
            <ac:spMk id="2" creationId="{9F016CAB-CD23-4C4C-AB0C-E8A1EB32C2EF}"/>
          </ac:spMkLst>
        </pc:spChg>
      </pc:sldChg>
      <pc:sldChg chg="modSp">
        <pc:chgData name="Michalina Radzimska" userId="73bea4ed-864e-4ca1-beef-fb601d8e0faf" providerId="ADAL" clId="{120BB7FF-62A3-4ED4-82BA-9B4803DC46E7}" dt="2023-06-01T09:39:47.477" v="77" actId="255"/>
        <pc:sldMkLst>
          <pc:docMk/>
          <pc:sldMk cId="3940910038" sldId="260"/>
        </pc:sldMkLst>
        <pc:spChg chg="mod">
          <ac:chgData name="Michalina Radzimska" userId="73bea4ed-864e-4ca1-beef-fb601d8e0faf" providerId="ADAL" clId="{120BB7FF-62A3-4ED4-82BA-9B4803DC46E7}" dt="2023-06-01T09:39:47.477" v="77" actId="255"/>
          <ac:spMkLst>
            <pc:docMk/>
            <pc:sldMk cId="3940910038" sldId="260"/>
            <ac:spMk id="2" creationId="{B3FCA4BC-2DC7-44F1-A521-02090FA18104}"/>
          </ac:spMkLst>
        </pc:spChg>
      </pc:sldChg>
      <pc:sldChg chg="modSp">
        <pc:chgData name="Michalina Radzimska" userId="73bea4ed-864e-4ca1-beef-fb601d8e0faf" providerId="ADAL" clId="{120BB7FF-62A3-4ED4-82BA-9B4803DC46E7}" dt="2023-06-01T09:40:08.420" v="80" actId="1076"/>
        <pc:sldMkLst>
          <pc:docMk/>
          <pc:sldMk cId="141207015" sldId="261"/>
        </pc:sldMkLst>
        <pc:spChg chg="mod">
          <ac:chgData name="Michalina Radzimska" userId="73bea4ed-864e-4ca1-beef-fb601d8e0faf" providerId="ADAL" clId="{120BB7FF-62A3-4ED4-82BA-9B4803DC46E7}" dt="2023-06-01T09:40:08.420" v="80" actId="1076"/>
          <ac:spMkLst>
            <pc:docMk/>
            <pc:sldMk cId="141207015" sldId="261"/>
            <ac:spMk id="2" creationId="{3157D276-0D48-4F15-AFBB-5D563EB40AF4}"/>
          </ac:spMkLst>
        </pc:spChg>
      </pc:sldChg>
      <pc:sldChg chg="modSp">
        <pc:chgData name="Michalina Radzimska" userId="73bea4ed-864e-4ca1-beef-fb601d8e0faf" providerId="ADAL" clId="{120BB7FF-62A3-4ED4-82BA-9B4803DC46E7}" dt="2023-06-01T09:40:22.127" v="83" actId="255"/>
        <pc:sldMkLst>
          <pc:docMk/>
          <pc:sldMk cId="1996966741" sldId="262"/>
        </pc:sldMkLst>
        <pc:spChg chg="mod">
          <ac:chgData name="Michalina Radzimska" userId="73bea4ed-864e-4ca1-beef-fb601d8e0faf" providerId="ADAL" clId="{120BB7FF-62A3-4ED4-82BA-9B4803DC46E7}" dt="2023-06-01T09:40:22.127" v="83" actId="255"/>
          <ac:spMkLst>
            <pc:docMk/>
            <pc:sldMk cId="1996966741" sldId="262"/>
            <ac:spMk id="2" creationId="{E7559B5E-C4FE-4E8F-B95F-4470C379666B}"/>
          </ac:spMkLst>
        </pc:spChg>
      </pc:sldChg>
      <pc:sldChg chg="modSp">
        <pc:chgData name="Michalina Radzimska" userId="73bea4ed-864e-4ca1-beef-fb601d8e0faf" providerId="ADAL" clId="{120BB7FF-62A3-4ED4-82BA-9B4803DC46E7}" dt="2023-06-01T09:40:41.380" v="87" actId="20577"/>
        <pc:sldMkLst>
          <pc:docMk/>
          <pc:sldMk cId="2801468305" sldId="263"/>
        </pc:sldMkLst>
        <pc:spChg chg="mod">
          <ac:chgData name="Michalina Radzimska" userId="73bea4ed-864e-4ca1-beef-fb601d8e0faf" providerId="ADAL" clId="{120BB7FF-62A3-4ED4-82BA-9B4803DC46E7}" dt="2023-06-01T09:40:41.380" v="87" actId="20577"/>
          <ac:spMkLst>
            <pc:docMk/>
            <pc:sldMk cId="2801468305" sldId="263"/>
            <ac:spMk id="2" creationId="{93B50184-E132-4CBF-AD5D-AFAB4BF7A185}"/>
          </ac:spMkLst>
        </pc:spChg>
      </pc:sldChg>
      <pc:sldChg chg="modSp">
        <pc:chgData name="Michalina Radzimska" userId="73bea4ed-864e-4ca1-beef-fb601d8e0faf" providerId="ADAL" clId="{120BB7FF-62A3-4ED4-82BA-9B4803DC46E7}" dt="2023-06-01T09:41:06.612" v="102" actId="1076"/>
        <pc:sldMkLst>
          <pc:docMk/>
          <pc:sldMk cId="856984516" sldId="264"/>
        </pc:sldMkLst>
        <pc:spChg chg="mod">
          <ac:chgData name="Michalina Radzimska" userId="73bea4ed-864e-4ca1-beef-fb601d8e0faf" providerId="ADAL" clId="{120BB7FF-62A3-4ED4-82BA-9B4803DC46E7}" dt="2023-06-01T09:41:06.612" v="102" actId="1076"/>
          <ac:spMkLst>
            <pc:docMk/>
            <pc:sldMk cId="856984516" sldId="264"/>
            <ac:spMk id="3" creationId="{2403AFDD-A1D0-4518-A9DC-8006FC1A8D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106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285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2892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8200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853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2228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9426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59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382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142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12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08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539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363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544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08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491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5754638-9C29-4D5B-B761-C731DCC78EA8}" type="datetimeFigureOut">
              <a:rPr lang="pl-PL" smtClean="0"/>
              <a:t>01.06.2023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DD67-00B9-41DC-B38C-708E06D6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7070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086941-7700-4361-BC57-F032F9F543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Jak mówić aby dziecko nas słuchało.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5EC974B-D957-4897-AB53-AF87D0D0E0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Warsztaty z pedagogiem i psychologiem szkolnym.</a:t>
            </a:r>
          </a:p>
        </p:txBody>
      </p:sp>
    </p:spTree>
    <p:extLst>
      <p:ext uri="{BB962C8B-B14F-4D97-AF65-F5344CB8AC3E}">
        <p14:creationId xmlns:p14="http://schemas.microsoft.com/office/powerpoint/2010/main" val="419537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1753F6-4FD7-449C-A827-256E97AEC3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dojrzewania to dla rodzica duże wyzwanie. Wiele zmienia się w relacji rodzic – dziecko, w nastolatku pojawia się silna chęć bycia niezależnym, autonomicznym, samodzielnym. Grupa rówieśnicza zyskuje na wartości, rodzic traci w oczach nastolatka –    już nie jest wszechwiedzącym, wszechmocnym opiekunem,                                                          tak jak dla przedszkolaków czy uczniów klas początkowych. Zmiany w zachowaniu dziecka są intensywne, czasem niezrozumiałe, pojawiają się sprzeczne tendencje. Młodzież z jednej strony dąży do całkowitej izolacji od dorosłych, z drugiej potrzebuje wsparcia i towarzyszenia w trudnościach. Nastolatek żyje z dnia na dzień, nie planuje   w przód, priorytetem są relacje rówieśnicze. Dorosły może poczuć się zagubiony i bezradny – martwi się o przyszłość swojego dziecka, próbuje w podobny sposób         jak dotychczas zmotywować go do nauki, myślenia o przyszłości. Zdarza się, że spotyka się z oporem i odrzuceniem. Czasem,             nie znajdując innego rozwiązania, nieumyślnie wywiera na swoim dziecku presję.</a:t>
            </a:r>
          </a:p>
        </p:txBody>
      </p:sp>
    </p:spTree>
    <p:extLst>
      <p:ext uri="{BB962C8B-B14F-4D97-AF65-F5344CB8AC3E}">
        <p14:creationId xmlns:p14="http://schemas.microsoft.com/office/powerpoint/2010/main" val="155518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3AD869-DC30-4302-B283-A8146F779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388" y="1568824"/>
            <a:ext cx="8752448" cy="2392769"/>
          </a:xfrm>
        </p:spPr>
        <p:txBody>
          <a:bodyPr/>
          <a:lstStyle/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Presja pojawia się szczególnie wtedy, gdy czujemy się bezradni i nie mamy innych pomysłów na motywowanie dziecka. Często zdarza się to przy okazji domowych obowiązków lub nauki.  W życiu codziennym każdej rodziny pojawiają się spięcia                   i konflikty – jedne bardziej błahe, inne poważniejsze. Czasami trudno jest zobaczyć,                 co je wywołuje, przyczyna rozmywa się w natłoku spraw. Spróbujmy przypomnieć sobie jakąś drobną sytuację z ostatnich tygodni i najpierw indywidualnie, a potem wspólnie           ją rozpracować. </a:t>
            </a:r>
          </a:p>
        </p:txBody>
      </p:sp>
    </p:spTree>
    <p:extLst>
      <p:ext uri="{BB962C8B-B14F-4D97-AF65-F5344CB8AC3E}">
        <p14:creationId xmlns:p14="http://schemas.microsoft.com/office/powerpoint/2010/main" val="73035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016CAB-CD23-4C4C-AB0C-E8A1EB32C2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defTabSz="449263" fontAlgn="base">
              <a:spcBef>
                <a:spcPts val="1013"/>
              </a:spcBef>
              <a:spcAft>
                <a:spcPts val="13"/>
              </a:spcAft>
            </a:pPr>
            <a:r>
              <a:rPr lang="pl-PL" altLang="pl-PL" sz="18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„Nastolatek milczy jak zaklęty.”</a:t>
            </a:r>
            <a: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nastolatki bardzo cenią sobie prywatność i wielu z nich lubi spędzać czas w samotności. Charakterystyczne są zmienność nastroju </a:t>
            </a:r>
            <a:b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 zamknięcie się w sobie. Jest to zachowanie normalne w tym wieku, a może być nawet korzystne. Nastolatek potrzebuje czasu, żeby uporządkować nurtujące go sprawy i zrozumieć otaczający go świat.</a:t>
            </a:r>
            <a:br>
              <a:rPr lang="pl-PL" altLang="pl-PL" sz="2400" dirty="0">
                <a:solidFill>
                  <a:srgbClr val="404040"/>
                </a:solidFill>
                <a:latin typeface="Trebuchet MS" panose="020B0603020202020204" pitchFamily="34" charset="0"/>
                <a:ea typeface="Microsoft YaHei" panose="020B0503020204020204" pitchFamily="34" charset="-122"/>
                <a:cs typeface="+mn-cs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677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FCA4BC-2DC7-44F1-A521-02090FA181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defTabSz="449263" fontAlgn="base">
              <a:spcBef>
                <a:spcPts val="1013"/>
              </a:spcBef>
              <a:spcAft>
                <a:spcPts val="13"/>
              </a:spcAft>
            </a:pPr>
            <a:r>
              <a:rPr lang="pl-PL" altLang="pl-PL" sz="18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Błędy: </a:t>
            </a:r>
            <a: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ucinanie wypowiedzi nastolatka, brak tolerancji dla odmiennych poglądów, wyśmiewanie się z dziecka, wyciąganie pochopnych wniosków. </a:t>
            </a:r>
            <a:b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Nastolatek często nie potrafi sobie poradzić ze swoimi uczuciami, takimi jak ból, gniew, wówczas chowa się za murem milczenia, by nie musieć się z nimi borykać. Próbuje wypracować sobie swoje metody radzenia z nimi. Niektórzy wybierają jednak niestety szkodliwe sposoby, np. stosowanie używek, zaniedbywanie szkoły – wymaga interwencji.</a:t>
            </a:r>
            <a:br>
              <a:rPr lang="pl-PL" altLang="pl-PL" sz="2400" dirty="0">
                <a:solidFill>
                  <a:srgbClr val="404040"/>
                </a:solidFill>
                <a:latin typeface="Trebuchet MS" panose="020B0603020202020204" pitchFamily="34" charset="0"/>
                <a:ea typeface="Microsoft YaHei" panose="020B0503020204020204" pitchFamily="34" charset="-122"/>
                <a:cs typeface="+mn-cs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0910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57D276-0D48-4F15-AFBB-5D563EB40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7685" y="443753"/>
            <a:ext cx="8825658" cy="3329581"/>
          </a:xfrm>
        </p:spPr>
        <p:txBody>
          <a:bodyPr/>
          <a:lstStyle/>
          <a:p>
            <a:pPr lvl="0" defTabSz="449263" fontAlgn="base">
              <a:spcBef>
                <a:spcPts val="1013"/>
              </a:spcBef>
              <a:spcAft>
                <a:spcPts val="13"/>
              </a:spcAft>
            </a:pPr>
            <a:r>
              <a:rPr lang="pl-PL" altLang="pl-PL" sz="18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Powody do niepokoju:</a:t>
            </a:r>
            <a: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jeśli oprócz milczenia przestał spotykać się ze znajomymi, nie rozmawia przez telefon, nie ma apetytu, często płacze – wymaga interwencji.</a:t>
            </a:r>
            <a:br>
              <a:rPr lang="pl-PL" altLang="pl-PL" sz="2400" dirty="0">
                <a:solidFill>
                  <a:srgbClr val="404040"/>
                </a:solidFill>
                <a:latin typeface="Trebuchet MS" panose="020B0603020202020204" pitchFamily="34" charset="0"/>
                <a:ea typeface="Microsoft YaHei" panose="020B0503020204020204" pitchFamily="34" charset="-122"/>
                <a:cs typeface="+mn-cs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20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559B5E-C4FE-4E8F-B95F-4470C37966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defTabSz="449263" fontAlgn="base">
              <a:spcBef>
                <a:spcPts val="1013"/>
              </a:spcBef>
              <a:spcAft>
                <a:spcPts val="13"/>
              </a:spcAft>
            </a:pPr>
            <a:r>
              <a:rPr lang="pl-PL" altLang="pl-PL" sz="18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Dodawaj otuchy</a:t>
            </a:r>
            <a: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- wytłumacz dziecku, że w okresie dojrzewania wszyscy przeżywają poważne zmiany, może pomóc zwierzenie się z własnych podobnych doświadczeń.</a:t>
            </a:r>
            <a:b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pl-PL" altLang="pl-PL" sz="18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Rzadko krytykuj</a:t>
            </a:r>
            <a: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pochwały bardziej pomagają w budowaniu poczucia własnej wartości niż surowe oceny; jeżeli już musisz coś zganić, niech to będzie konstruktywna krytyka (ocena zachowania, a nie dziecka; znalezienie pozytywnych stron oprócz negatywów, zaproponowanie alternatywnej możliwości zachowania się).</a:t>
            </a:r>
            <a:br>
              <a:rPr lang="pl-PL" altLang="pl-PL" sz="2400" dirty="0">
                <a:solidFill>
                  <a:srgbClr val="404040"/>
                </a:solidFill>
                <a:latin typeface="Trebuchet MS" panose="020B0603020202020204" pitchFamily="34" charset="0"/>
                <a:ea typeface="Microsoft YaHei" panose="020B0503020204020204" pitchFamily="34" charset="-122"/>
                <a:cs typeface="+mn-cs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696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B50184-E132-4CBF-AD5D-AFAB4BF7A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5615" y="1250576"/>
            <a:ext cx="8825658" cy="3329581"/>
          </a:xfrm>
        </p:spPr>
        <p:txBody>
          <a:bodyPr/>
          <a:lstStyle/>
          <a:p>
            <a:pPr defTabSz="449263" fontAlgn="base">
              <a:spcBef>
                <a:spcPts val="1013"/>
              </a:spcBef>
              <a:spcAft>
                <a:spcPts val="13"/>
              </a:spcAft>
            </a:pPr>
            <a:r>
              <a:rPr lang="pl-PL" altLang="pl-PL" sz="18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Nie żałuj pochwał – </a:t>
            </a:r>
            <a: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gratuluj dziecku nawet małych zwycięstw i doceniaj jego wysiłki, nawet nieudane.</a:t>
            </a:r>
            <a:b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b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pl-PL" altLang="pl-PL" sz="18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Popieraj rozwój zainteresowań nastolatka</a:t>
            </a:r>
            <a:r>
              <a:rPr lang="pl-PL" alt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sport, hobby, prace społeczne, zajęcia muzyczne lub plastyczne, przynależność do jakiegoś klubu pomagają rozwijać poczucie kompetencji i własnej wartości. Dodatkowym atutem takich zajęć jest okazja do nawiązania przyjaźni z innymi nastolatkami mającymi te same zainteresowania.</a:t>
            </a:r>
            <a:br>
              <a:rPr lang="pl-PL" altLang="pl-PL" sz="2400" dirty="0">
                <a:solidFill>
                  <a:schemeClr val="tx1"/>
                </a:solidFill>
                <a:latin typeface="Trebuchet MS" panose="020B0603020202020204" pitchFamily="34" charset="0"/>
                <a:ea typeface="Microsoft YaHei" panose="020B0503020204020204" pitchFamily="34" charset="-122"/>
                <a:cs typeface="+mn-cs"/>
              </a:rPr>
            </a:br>
            <a:br>
              <a:rPr lang="pl-PL" altLang="pl-PL" sz="2400" dirty="0">
                <a:solidFill>
                  <a:srgbClr val="404040"/>
                </a:solidFill>
                <a:latin typeface="Trebuchet MS" panose="020B0603020202020204" pitchFamily="34" charset="0"/>
                <a:ea typeface="Microsoft YaHei" panose="020B0503020204020204" pitchFamily="34" charset="-122"/>
                <a:cs typeface="+mn-cs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146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03AFDD-A1D0-4518-A9DC-8006FC1A8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795" y="1667435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pl-PL" alt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Zachęcaj do samodzielności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jeżeli Twój nastolatek zwróci się do Ciebie po radę, to jej udziel, lecz pamiętaj, że masz doradzić, a nie instruować. W rozsądnych granicach nastolatek powinien stopniowo podejmować coraz więcej samodzielnych decyzji i brać na siebie odpowiedzialność za ich konsekwencje. Dzięki temu nastolatek buduje swoją pewność siebie, poczucie kompetencji oraz sprawstwa i nie będzie odczuwał nasilonego lęku wchodząc            w dorosłość.</a:t>
            </a:r>
            <a:br>
              <a:rPr lang="pl-PL" altLang="pl-PL" dirty="0">
                <a:solidFill>
                  <a:srgbClr val="404040"/>
                </a:solidFill>
                <a:latin typeface="Trebuchet MS" panose="020B0603020202020204" pitchFamily="34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6984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0A6C8B1DC8004CBAF01D4AF7A5E186" ma:contentTypeVersion="13" ma:contentTypeDescription="Utwórz nowy dokument." ma:contentTypeScope="" ma:versionID="c0a29de9ad8c9195d24cd6b090173a4f">
  <xsd:schema xmlns:xsd="http://www.w3.org/2001/XMLSchema" xmlns:xs="http://www.w3.org/2001/XMLSchema" xmlns:p="http://schemas.microsoft.com/office/2006/metadata/properties" xmlns:ns3="802341cf-88fc-4b0c-a230-8ad00a6b214a" xmlns:ns4="573f870a-6c49-4117-8306-cb0b4d1475ed" targetNamespace="http://schemas.microsoft.com/office/2006/metadata/properties" ma:root="true" ma:fieldsID="0f79bf8f5857f86c74bca810dd776942" ns3:_="" ns4:_="">
    <xsd:import namespace="802341cf-88fc-4b0c-a230-8ad00a6b214a"/>
    <xsd:import namespace="573f870a-6c49-4117-8306-cb0b4d1475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2341cf-88fc-4b0c-a230-8ad00a6b2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3f870a-6c49-4117-8306-cb0b4d1475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2341cf-88fc-4b0c-a230-8ad00a6b214a" xsi:nil="true"/>
  </documentManagement>
</p:properties>
</file>

<file path=customXml/itemProps1.xml><?xml version="1.0" encoding="utf-8"?>
<ds:datastoreItem xmlns:ds="http://schemas.openxmlformats.org/officeDocument/2006/customXml" ds:itemID="{43DD4656-65E5-4875-A45B-0C950E42BB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2341cf-88fc-4b0c-a230-8ad00a6b214a"/>
    <ds:schemaRef ds:uri="573f870a-6c49-4117-8306-cb0b4d1475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EF17C3-BB8A-400D-A2AB-7282BD6EC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0EE229-2FF3-4740-897E-16699419F24C}">
  <ds:schemaRefs>
    <ds:schemaRef ds:uri="http://purl.org/dc/dcmitype/"/>
    <ds:schemaRef ds:uri="802341cf-88fc-4b0c-a230-8ad00a6b214a"/>
    <ds:schemaRef ds:uri="http://purl.org/dc/elements/1.1/"/>
    <ds:schemaRef ds:uri="http://schemas.microsoft.com/office/2006/metadata/properties"/>
    <ds:schemaRef ds:uri="573f870a-6c49-4117-8306-cb0b4d1475e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7467</TotalTime>
  <Words>652</Words>
  <Application>Microsoft Office PowerPoint</Application>
  <PresentationFormat>Panoramiczny</PresentationFormat>
  <Paragraphs>10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Microsoft YaHei</vt:lpstr>
      <vt:lpstr>Arial</vt:lpstr>
      <vt:lpstr>Century Gothic</vt:lpstr>
      <vt:lpstr>Times New Roman</vt:lpstr>
      <vt:lpstr>Trebuchet MS</vt:lpstr>
      <vt:lpstr>Wingdings 3</vt:lpstr>
      <vt:lpstr>Jon</vt:lpstr>
      <vt:lpstr>Jak mówić aby dziecko nas słuchało.</vt:lpstr>
      <vt:lpstr>Okres dojrzewania to dla rodzica duże wyzwanie. Wiele zmienia się w relacji rodzic – dziecko, w nastolatku pojawia się silna chęć bycia niezależnym, autonomicznym, samodzielnym. Grupa rówieśnicza zyskuje na wartości, rodzic traci w oczach nastolatka –    już nie jest wszechwiedzącym, wszechmocnym opiekunem,                                                          tak jak dla przedszkolaków czy uczniów klas początkowych. Zmiany w zachowaniu dziecka są intensywne, czasem niezrozumiałe, pojawiają się sprzeczne tendencje. Młodzież z jednej strony dąży do całkowitej izolacji od dorosłych, z drugiej potrzebuje wsparcia i towarzyszenia w trudnościach. Nastolatek żyje z dnia na dzień, nie planuje   w przód, priorytetem są relacje rówieśnicze. Dorosły może poczuć się zagubiony i bezradny – martwi się o przyszłość swojego dziecka, próbuje w podobny sposób         jak dotychczas zmotywować go do nauki, myślenia o przyszłości. Zdarza się, że spotyka się z oporem i odrzuceniem. Czasem,             nie znajdując innego rozwiązania, nieumyślnie wywiera na swoim dziecku presję.</vt:lpstr>
      <vt:lpstr>Presja pojawia się szczególnie wtedy, gdy czujemy się bezradni i nie mamy innych pomysłów na motywowanie dziecka. Często zdarza się to przy okazji domowych obowiązków lub nauki.  W życiu codziennym każdej rodziny pojawiają się spięcia                   i konflikty – jedne bardziej błahe, inne poważniejsze. Czasami trudno jest zobaczyć,                 co je wywołuje, przyczyna rozmywa się w natłoku spraw. Spróbujmy przypomnieć sobie jakąś drobną sytuację z ostatnich tygodni i najpierw indywidualnie, a potem wspólnie           ją rozpracować. </vt:lpstr>
      <vt:lpstr>„Nastolatek milczy jak zaklęty.” – nastolatki bardzo cenią sobie prywatność i wielu z nich lubi spędzać czas w samotności. Charakterystyczne są zmienność nastroju  i zamknięcie się w sobie. Jest to zachowanie normalne w tym wieku, a może być nawet korzystne. Nastolatek potrzebuje czasu, żeby uporządkować nurtujące go sprawy i zrozumieć otaczający go świat. </vt:lpstr>
      <vt:lpstr>Błędy: ucinanie wypowiedzi nastolatka, brak tolerancji dla odmiennych poglądów, wyśmiewanie się z dziecka, wyciąganie pochopnych wniosków.  Nastolatek często nie potrafi sobie poradzić ze swoimi uczuciami, takimi jak ból, gniew, wówczas chowa się za murem milczenia, by nie musieć się z nimi borykać. Próbuje wypracować sobie swoje metody radzenia z nimi. Niektórzy wybierają jednak niestety szkodliwe sposoby, np. stosowanie używek, zaniedbywanie szkoły – wymaga interwencji. </vt:lpstr>
      <vt:lpstr>Powody do niepokoju: jeśli oprócz milczenia przestał spotykać się ze znajomymi, nie rozmawia przez telefon, nie ma apetytu, często płacze – wymaga interwencji. </vt:lpstr>
      <vt:lpstr>Dodawaj otuchy - wytłumacz dziecku, że w okresie dojrzewania wszyscy przeżywają poważne zmiany, może pomóc zwierzenie się z własnych podobnych doświadczeń. Rzadko krytykuj – pochwały bardziej pomagają w budowaniu poczucia własnej wartości niż surowe oceny; jeżeli już musisz coś zganić, niech to będzie konstruktywna krytyka (ocena zachowania, a nie dziecka; znalezienie pozytywnych stron oprócz negatywów, zaproponowanie alternatywnej możliwości zachowania się). </vt:lpstr>
      <vt:lpstr>Nie żałuj pochwał – gratuluj dziecku nawet małych zwycięstw i doceniaj jego wysiłki, nawet nieudane.  Popieraj rozwój zainteresowań nastolatka – sport, hobby, prace społeczne, zajęcia muzyczne lub plastyczne, przynależność do jakiegoś klubu pomagają rozwijać poczucie kompetencji i własnej wartości. Dodatkowym atutem takich zajęć jest okazja do nawiązania przyjaźni z innymi nastolatkami mającymi te same zainteresowania.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mówić aby dziecko nas słuchało.</dc:title>
  <dc:creator>Michalina Radzimska</dc:creator>
  <cp:lastModifiedBy>Michalina Radzimska</cp:lastModifiedBy>
  <cp:revision>6</cp:revision>
  <dcterms:created xsi:type="dcterms:W3CDTF">2023-05-11T11:13:45Z</dcterms:created>
  <dcterms:modified xsi:type="dcterms:W3CDTF">2023-06-01T13:28:39Z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0x010100170A6C8B1DC8004CBAF01D4AF7A5E186</vt:lpwstr>
  </property>
</Properties>
</file>